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l-PL" altLang="pl-PL"/>
          </a:p>
        </p:txBody>
      </p:sp>
      <p:sp>
        <p:nvSpPr>
          <p:cNvPr id="24579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7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4099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68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99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19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30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40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60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2362" cy="36988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71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4462" cy="4105275"/>
          </a:xfrm>
          <a:noFill/>
          <a:ln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27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38925" y="255588"/>
            <a:ext cx="1987550" cy="60007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71513" y="255588"/>
            <a:ext cx="5815012" cy="60007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1513" y="255588"/>
            <a:ext cx="7805737" cy="11414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71513" y="1781175"/>
            <a:ext cx="3900487" cy="4475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24400" y="1781175"/>
            <a:ext cx="3902075" cy="4475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71513" y="255588"/>
            <a:ext cx="7805737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1513" y="1781175"/>
            <a:ext cx="7954962" cy="4475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165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  <p:sp>
        <p:nvSpPr>
          <p:cNvPr id="1028" name="AutoShape 3"/>
          <p:cNvSpPr>
            <a:spLocks noChangeArrowheads="1"/>
          </p:cNvSpPr>
          <p:nvPr/>
        </p:nvSpPr>
        <p:spPr bwMode="auto">
          <a:xfrm>
            <a:off x="657225" y="6419850"/>
            <a:ext cx="8486775" cy="87313"/>
          </a:xfrm>
          <a:prstGeom prst="roundRect">
            <a:avLst>
              <a:gd name="adj" fmla="val 1852"/>
            </a:avLst>
          </a:prstGeom>
          <a:solidFill>
            <a:srgbClr val="FF996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l-PL" altLang="pl-PL"/>
          </a:p>
        </p:txBody>
      </p:sp>
      <p:sp>
        <p:nvSpPr>
          <p:cNvPr id="1029" name="AutoShape 4"/>
          <p:cNvSpPr>
            <a:spLocks noChangeArrowheads="1"/>
          </p:cNvSpPr>
          <p:nvPr/>
        </p:nvSpPr>
        <p:spPr bwMode="auto">
          <a:xfrm>
            <a:off x="1803400" y="6611938"/>
            <a:ext cx="7340600" cy="87312"/>
          </a:xfrm>
          <a:prstGeom prst="roundRect">
            <a:avLst>
              <a:gd name="adj" fmla="val 1852"/>
            </a:avLst>
          </a:prstGeom>
          <a:solidFill>
            <a:srgbClr val="FF996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300" b="1" i="1">
          <a:solidFill>
            <a:srgbClr val="FF9966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300" b="1" i="1">
          <a:solidFill>
            <a:srgbClr val="FF9966"/>
          </a:solidFill>
          <a:latin typeface="Arial" charset="0"/>
          <a:ea typeface="Lucida Sans Unicode" charset="0"/>
          <a:cs typeface="Lucida Sans Unicode" charset="0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300" b="1" i="1">
          <a:solidFill>
            <a:srgbClr val="FF9966"/>
          </a:solidFill>
          <a:latin typeface="Arial" charset="0"/>
          <a:ea typeface="Lucida Sans Unicode" charset="0"/>
          <a:cs typeface="Lucida Sans Unicode" charset="0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300" b="1" i="1">
          <a:solidFill>
            <a:srgbClr val="FF9966"/>
          </a:solidFill>
          <a:latin typeface="Arial" charset="0"/>
          <a:ea typeface="Lucida Sans Unicode" charset="0"/>
          <a:cs typeface="Lucida Sans Unicode" charset="0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300" b="1" i="1">
          <a:solidFill>
            <a:srgbClr val="FF9966"/>
          </a:solidFill>
          <a:latin typeface="Arial" charset="0"/>
          <a:ea typeface="Lucida Sans Unicode" charset="0"/>
          <a:cs typeface="Lucida Sans Unicode" charset="0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300" b="1" i="1">
          <a:solidFill>
            <a:srgbClr val="FF9966"/>
          </a:solidFill>
          <a:latin typeface="Arial" charset="0"/>
          <a:ea typeface="Lucida Sans Unicode" charset="0"/>
          <a:cs typeface="Lucida Sans Unicode" charset="0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300" b="1" i="1">
          <a:solidFill>
            <a:srgbClr val="FF9966"/>
          </a:solidFill>
          <a:latin typeface="Arial" charset="0"/>
          <a:ea typeface="Lucida Sans Unicode" charset="0"/>
          <a:cs typeface="Lucida Sans Unicode" charset="0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300" b="1" i="1">
          <a:solidFill>
            <a:srgbClr val="FF9966"/>
          </a:solidFill>
          <a:latin typeface="Arial" charset="0"/>
          <a:ea typeface="Lucida Sans Unicode" charset="0"/>
          <a:cs typeface="Lucida Sans Unicode" charset="0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300" b="1" i="1">
          <a:solidFill>
            <a:srgbClr val="FF9966"/>
          </a:solidFill>
          <a:latin typeface="Arial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E6E6E6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E6E6E6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6E6E6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E6E6E6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E6E6E6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E6E6E6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E6E6E6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E6E6E6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E6E6E6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687388" y="360363"/>
            <a:ext cx="7772400" cy="1470025"/>
          </a:xfrm>
        </p:spPr>
        <p:txBody>
          <a:bodyPr lIns="90000" tIns="45000" rIns="90000" bIns="45000" anchor="t"/>
          <a:lstStyle/>
          <a:p>
            <a:pPr algn="ctr"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4400" b="0" i="0" smtClean="0">
                <a:latin typeface="Calibri" charset="0"/>
              </a:rPr>
              <a:t>STRES- wróg czy przyjaciel?</a:t>
            </a:r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59063" y="2160588"/>
            <a:ext cx="3821112" cy="3492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 lIns="90000" tIns="45000" rIns="90000" bIns="45000" anchor="t"/>
          <a:lstStyle/>
          <a:p>
            <a:pPr algn="ctr"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4400" b="0" i="0" smtClean="0">
                <a:latin typeface="Calibri" charset="0"/>
              </a:rPr>
              <a:t>Długotrwałe objawy stresu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357188" y="1643063"/>
            <a:ext cx="8229600" cy="4525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r>
              <a:rPr lang="pl-PL" altLang="pl-PL" sz="3000">
                <a:solidFill>
                  <a:srgbClr val="FF9966"/>
                </a:solidFill>
                <a:latin typeface="Calibri" charset="0"/>
              </a:rPr>
              <a:t>	Są efektem długotrwałego podwyższonego poziomu adrenaliny. Adrenalina reguluje gospodarkę substancjami odżywczymi w organizmie. Pod jej wpływem intensywnie odżywiane są przede wszystkim mięśnie, kosztem niedoborów w odżywianiu innych organów. Konsekwencje tego stanu rzeczy mogą być bardzo poważne. Dochodzi do wielu zaburzeń na poziomie fizjologicznym.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endParaRPr lang="pl-PL" altLang="pl-PL" sz="3000">
              <a:solidFill>
                <a:srgbClr val="FF9966"/>
              </a:solidFill>
              <a:latin typeface="Calibri" charset="0"/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9225" y="2700338"/>
            <a:ext cx="4859338" cy="3424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30337"/>
          </a:xfrm>
        </p:spPr>
        <p:txBody>
          <a:bodyPr lIns="90000" tIns="45000" rIns="90000" bIns="45000" anchor="t"/>
          <a:lstStyle/>
          <a:p>
            <a:pPr algn="ctr"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4400" b="0" i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pl-PL" altLang="pl-PL" sz="4400" b="0" i="0" smtClean="0">
                <a:latin typeface="Calibri" charset="0"/>
              </a:rPr>
              <a:t>Najczęstsze fizyczne objawy długotrwałego stresu to:</a:t>
            </a: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341313" indent="-339725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pl-PL" altLang="pl-PL" sz="240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pl-PL" altLang="pl-PL" sz="2400">
                <a:solidFill>
                  <a:srgbClr val="FF9966"/>
                </a:solidFill>
                <a:latin typeface="Calibri" charset="0"/>
              </a:rPr>
              <a:t>Zmiany w odczuwaniu łaknienia - brak lub nadmierny apetyt</a:t>
            </a:r>
          </a:p>
          <a:p>
            <a:pPr marL="341313" indent="-339725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pl-PL" altLang="pl-PL" sz="2400">
                <a:solidFill>
                  <a:srgbClr val="FF9966"/>
                </a:solidFill>
                <a:latin typeface="Calibri" charset="0"/>
              </a:rPr>
              <a:t> Ciągłe uczucie zimna</a:t>
            </a:r>
          </a:p>
          <a:p>
            <a:pPr marL="341313" indent="-339725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pl-PL" altLang="pl-PL" sz="2400">
                <a:solidFill>
                  <a:srgbClr val="FF9966"/>
                </a:solidFill>
                <a:latin typeface="Calibri" charset="0"/>
              </a:rPr>
              <a:t> Zmiany chorobowe</a:t>
            </a:r>
          </a:p>
          <a:p>
            <a:pPr marL="341313" indent="-339725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pl-PL" altLang="pl-PL" sz="2400">
              <a:solidFill>
                <a:srgbClr val="FF9966"/>
              </a:solidFill>
              <a:latin typeface="Calibri" charset="0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30337"/>
          </a:xfrm>
        </p:spPr>
        <p:txBody>
          <a:bodyPr lIns="90000" tIns="45000" rIns="90000" bIns="45000" anchor="t"/>
          <a:lstStyle/>
          <a:p>
            <a:pPr algn="ctr"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4400" b="0" i="0" smtClean="0">
                <a:latin typeface="Calibri" charset="0"/>
              </a:rPr>
              <a:t>Długotrwałe objawy psychiczne i emocjonalne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411163" y="2332038"/>
            <a:ext cx="8229600" cy="4525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r>
              <a:rPr lang="pl-PL" altLang="pl-PL" sz="2800">
                <a:solidFill>
                  <a:srgbClr val="FF9966"/>
                </a:solidFill>
                <a:latin typeface="Calibri" charset="0"/>
              </a:rPr>
              <a:t>	Przewlekły stres ma swoje konsekwencje również w psychicznym funkcjonowaniu człowieka. Może on skutkować dużymi zmianami w sposobie myślenia i ograniczać umiejętność radzenia sobie z problemami.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endParaRPr lang="pl-PL" altLang="pl-PL" sz="2800">
              <a:solidFill>
                <a:srgbClr val="FF9966"/>
              </a:solidFill>
              <a:latin typeface="Calibri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0675" y="2519363"/>
            <a:ext cx="3743325" cy="2519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101850"/>
          </a:xfrm>
        </p:spPr>
        <p:txBody>
          <a:bodyPr lIns="90000" tIns="45000" rIns="90000" bIns="45000" anchor="t"/>
          <a:lstStyle/>
          <a:p>
            <a:pPr algn="ctr"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4400" b="0" i="0" smtClean="0">
                <a:latin typeface="Calibri" charset="0"/>
              </a:rPr>
              <a:t>W stanach długotrwałego stresu charakterystyczne są między innymi: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0" y="2332038"/>
            <a:ext cx="8229600" cy="4525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341313" indent="-339725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pl-PL" altLang="pl-PL" sz="2400">
                <a:solidFill>
                  <a:srgbClr val="FF9966"/>
                </a:solidFill>
                <a:latin typeface="Calibri" charset="0"/>
              </a:rPr>
              <a:t>Różnego rodzaju lęki, niepokój,</a:t>
            </a:r>
          </a:p>
          <a:p>
            <a:pPr marL="341313" indent="-339725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pl-PL" altLang="pl-PL" sz="2400">
                <a:solidFill>
                  <a:srgbClr val="FF9966"/>
                </a:solidFill>
                <a:latin typeface="Calibri" charset="0"/>
              </a:rPr>
              <a:t>Poczucie nudy i zniechęcenia,</a:t>
            </a:r>
          </a:p>
          <a:p>
            <a:pPr marL="341313" indent="-339725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pl-PL" altLang="pl-PL" sz="2400">
                <a:solidFill>
                  <a:srgbClr val="FF9966"/>
                </a:solidFill>
                <a:latin typeface="Calibri" charset="0"/>
              </a:rPr>
              <a:t>Poczucie odosobnienia, samotności,</a:t>
            </a:r>
          </a:p>
          <a:p>
            <a:pPr marL="341313" indent="-339725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pl-PL" altLang="pl-PL" sz="2400">
                <a:solidFill>
                  <a:srgbClr val="FF9966"/>
                </a:solidFill>
                <a:latin typeface="Calibri" charset="0"/>
              </a:rPr>
              <a:t>Chaos myśli, brak koncentracji uwagi,</a:t>
            </a:r>
          </a:p>
          <a:p>
            <a:pPr marL="341313" indent="-339725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pl-PL" altLang="pl-PL" sz="2400">
                <a:solidFill>
                  <a:srgbClr val="FF9966"/>
                </a:solidFill>
                <a:latin typeface="Calibri" charset="0"/>
              </a:rPr>
              <a:t>Smutek, przygnębienie,</a:t>
            </a:r>
          </a:p>
          <a:p>
            <a:pPr marL="341313" indent="-339725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pl-PL" altLang="pl-PL" sz="2400">
                <a:solidFill>
                  <a:srgbClr val="FF9966"/>
                </a:solidFill>
                <a:latin typeface="Calibri" charset="0"/>
              </a:rPr>
              <a:t>Poczucie zagubienia, braku kontroli nad życiem,</a:t>
            </a:r>
          </a:p>
          <a:p>
            <a:pPr marL="341313" indent="-339725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pl-PL" altLang="pl-PL" sz="2400">
                <a:solidFill>
                  <a:srgbClr val="FF9966"/>
                </a:solidFill>
                <a:latin typeface="Calibri" charset="0"/>
              </a:rPr>
              <a:t>Zmiany nastroju</a:t>
            </a:r>
          </a:p>
          <a:p>
            <a:pPr marL="341313" indent="-339725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pl-PL" altLang="pl-PL" sz="2400">
              <a:solidFill>
                <a:srgbClr val="FF9966"/>
              </a:solidFill>
              <a:latin typeface="Calibri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lIns="90000" tIns="45000" rIns="90000" bIns="45000" anchor="t"/>
          <a:lstStyle/>
          <a:p>
            <a:pPr algn="ctr"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4400" b="0" i="0" smtClean="0">
                <a:latin typeface="Calibri" charset="0"/>
              </a:rPr>
              <a:t>Sytuacje stresujące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341313" indent="-339725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pl-PL" altLang="pl-PL" sz="2400">
                <a:solidFill>
                  <a:srgbClr val="FF9966"/>
                </a:solidFill>
                <a:latin typeface="Calibri" charset="0"/>
              </a:rPr>
              <a:t>Egzaminy</a:t>
            </a:r>
          </a:p>
          <a:p>
            <a:pPr marL="341313" indent="-339725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pl-PL" altLang="pl-PL" sz="2400">
                <a:solidFill>
                  <a:srgbClr val="FF9966"/>
                </a:solidFill>
                <a:latin typeface="Calibri" charset="0"/>
              </a:rPr>
              <a:t>W poczuciu zagrożenia</a:t>
            </a:r>
          </a:p>
          <a:p>
            <a:pPr marL="341313" indent="-339725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pl-PL" altLang="pl-PL" sz="2400">
                <a:solidFill>
                  <a:srgbClr val="FF9966"/>
                </a:solidFill>
                <a:latin typeface="Calibri" charset="0"/>
              </a:rPr>
              <a:t>Wystąpienia publiczne</a:t>
            </a:r>
          </a:p>
          <a:p>
            <a:pPr marL="341313" indent="-339725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pl-PL" altLang="pl-PL" sz="2400">
                <a:solidFill>
                  <a:srgbClr val="FF9966"/>
                </a:solidFill>
                <a:latin typeface="Calibri" charset="0"/>
              </a:rPr>
              <a:t>Rywalizacja</a:t>
            </a:r>
          </a:p>
          <a:p>
            <a:pPr marL="341313" indent="-339725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pl-PL" altLang="pl-PL" sz="2400">
                <a:solidFill>
                  <a:srgbClr val="FF9966"/>
                </a:solidFill>
                <a:latin typeface="Calibri" charset="0"/>
              </a:rPr>
              <a:t>Brak rozwiązania problemu</a:t>
            </a:r>
          </a:p>
          <a:p>
            <a:pPr marL="341313" indent="-339725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pl-PL" altLang="pl-PL" sz="2400">
                <a:solidFill>
                  <a:srgbClr val="FF9966"/>
                </a:solidFill>
                <a:latin typeface="Calibri" charset="0"/>
              </a:rPr>
              <a:t>Rozmowy kwalifikacyjne</a:t>
            </a:r>
          </a:p>
        </p:txBody>
      </p:sp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9950" y="1279525"/>
            <a:ext cx="4057650" cy="2679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638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9950" y="3959225"/>
            <a:ext cx="2879725" cy="2339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lIns="90000" tIns="45000" rIns="90000" bIns="45000" anchor="t"/>
          <a:lstStyle/>
          <a:p>
            <a:pPr algn="ctr"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4400" b="0" i="0" smtClean="0">
                <a:latin typeface="Calibri" charset="0"/>
              </a:rPr>
              <a:t>Fazy stresu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341313" indent="-339725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pl-PL" altLang="pl-PL" sz="3600" b="1">
                <a:solidFill>
                  <a:srgbClr val="FF9966"/>
                </a:solidFill>
                <a:latin typeface="Calibri" charset="0"/>
              </a:rPr>
              <a:t>Faza alarmowa</a:t>
            </a:r>
            <a:r>
              <a:rPr lang="pl-PL" altLang="pl-PL" sz="3600">
                <a:solidFill>
                  <a:srgbClr val="FF9966"/>
                </a:solidFill>
                <a:latin typeface="Calibri" charset="0"/>
              </a:rPr>
              <a:t>. </a:t>
            </a:r>
            <a:r>
              <a:rPr lang="pl-PL" altLang="pl-PL" sz="2400">
                <a:solidFill>
                  <a:srgbClr val="FF9966"/>
                </a:solidFill>
                <a:latin typeface="Calibri" charset="0"/>
              </a:rPr>
              <a:t>Początkowa, alarmowa reakcja zaskoczenia i niepokoju z powodu niedoświadczenia i konfrontacji z nową sytuacja. Wyróżniamy w niej dwie subfazy:</a:t>
            </a:r>
          </a:p>
          <a:p>
            <a:pPr marL="341313" indent="-339725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pl-PL" altLang="pl-PL" sz="3600" b="1">
                <a:solidFill>
                  <a:srgbClr val="FF9966"/>
                </a:solidFill>
                <a:latin typeface="Calibri" charset="0"/>
              </a:rPr>
              <a:t>Stadium szoku</a:t>
            </a:r>
          </a:p>
          <a:p>
            <a:pPr marL="341313" indent="-339725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pl-PL" altLang="pl-PL" sz="3600" b="1">
                <a:solidFill>
                  <a:srgbClr val="FF9966"/>
                </a:solidFill>
                <a:latin typeface="Calibri" charset="0"/>
              </a:rPr>
              <a:t>Stadium przeciwdziałania</a:t>
            </a:r>
            <a:r>
              <a:rPr lang="pl-PL" altLang="pl-PL" sz="3600">
                <a:solidFill>
                  <a:srgbClr val="FF9966"/>
                </a:solidFill>
                <a:latin typeface="Calibri" charset="0"/>
              </a:rPr>
              <a:t> </a:t>
            </a:r>
            <a:r>
              <a:rPr lang="pl-PL" altLang="pl-PL" sz="2400">
                <a:solidFill>
                  <a:srgbClr val="FF9966"/>
                </a:solidFill>
                <a:latin typeface="Calibri" charset="0"/>
              </a:rPr>
              <a:t>szokowi. Jednostka podejmuje wysiłki obronne.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428625" y="1000125"/>
            <a:ext cx="8229600" cy="5435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341313" indent="-339725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pl-PL" altLang="pl-PL" sz="3600" b="1">
                <a:solidFill>
                  <a:srgbClr val="FF9966"/>
                </a:solidFill>
                <a:latin typeface="Calibri" charset="0"/>
              </a:rPr>
              <a:t>Faza przystosowania (odporności). </a:t>
            </a:r>
            <a:r>
              <a:rPr lang="pl-PL" altLang="pl-PL" sz="2800">
                <a:solidFill>
                  <a:srgbClr val="FF9966"/>
                </a:solidFill>
                <a:latin typeface="Calibri" charset="0"/>
              </a:rPr>
              <a:t>Organizm uczy się skutecznie i bez nadmiernych zaburzeń radzić sobie ze stresorem. Jeśli organizm poradzi sobie z trudną sytuacją wszystko wraca do normy. W innym wypadku następuje trzecia faza. </a:t>
            </a:r>
          </a:p>
          <a:p>
            <a:pPr marL="341313" indent="-339725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pl-PL" altLang="pl-PL" sz="3600" b="1">
                <a:solidFill>
                  <a:srgbClr val="FF9966"/>
                </a:solidFill>
                <a:latin typeface="Calibri" charset="0"/>
              </a:rPr>
              <a:t>Faza wyczerpania</a:t>
            </a:r>
            <a:r>
              <a:rPr lang="pl-PL" altLang="pl-PL" sz="3600">
                <a:solidFill>
                  <a:srgbClr val="FF9966"/>
                </a:solidFill>
                <a:latin typeface="Calibri" charset="0"/>
              </a:rPr>
              <a:t>. </a:t>
            </a:r>
            <a:r>
              <a:rPr lang="pl-PL" altLang="pl-PL" sz="2800">
                <a:solidFill>
                  <a:srgbClr val="FF9966"/>
                </a:solidFill>
                <a:latin typeface="Calibri" charset="0"/>
              </a:rPr>
              <a:t>Stałe pobudzenie całego organizmu (przewlekły stres) prowadzi do wyczerpania zasobów odpornościowych, co może prowadzić do chorób psychosomatycznych. W szczególnych wypadkach prowadzi nawet do śmierci.</a:t>
            </a:r>
          </a:p>
          <a:p>
            <a:pPr marL="341313" indent="-339725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pl-PL" altLang="pl-PL" sz="2800">
              <a:solidFill>
                <a:srgbClr val="FF9966"/>
              </a:solidFill>
              <a:latin typeface="Calibri" charset="0"/>
            </a:endParaRPr>
          </a:p>
        </p:txBody>
      </p:sp>
      <p:sp>
        <p:nvSpPr>
          <p:cNvPr id="18435" name="Tytuł 2"/>
          <p:cNvSpPr>
            <a:spLocks noGrp="1"/>
          </p:cNvSpPr>
          <p:nvPr>
            <p:ph type="title"/>
          </p:nvPr>
        </p:nvSpPr>
        <p:spPr>
          <a:xfrm>
            <a:off x="642938" y="-142875"/>
            <a:ext cx="7805737" cy="1141413"/>
          </a:xfrm>
        </p:spPr>
        <p:txBody>
          <a:bodyPr/>
          <a:lstStyle/>
          <a:p>
            <a:pPr algn="ctr"/>
            <a:r>
              <a:rPr lang="pl-PL" altLang="pl-PL" sz="4000" b="0" i="0" smtClean="0">
                <a:latin typeface="Calibri" charset="0"/>
              </a:rPr>
              <a:t>Fazy stresu</a:t>
            </a:r>
            <a:endParaRPr lang="pl-PL" altLang="pl-PL" sz="4000" smtClean="0"/>
          </a:p>
        </p:txBody>
      </p:sp>
      <p:sp>
        <p:nvSpPr>
          <p:cNvPr id="18436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 smtClean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lIns="90000" tIns="45000" rIns="90000" bIns="45000" anchor="t"/>
          <a:lstStyle/>
          <a:p>
            <a:pPr algn="ctr"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4400" b="0" i="0" smtClean="0">
                <a:latin typeface="Calibri" charset="0"/>
              </a:rPr>
              <a:t>Radzenie sobie ze stresem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539750" y="10541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3200" b="1">
                <a:solidFill>
                  <a:srgbClr val="FF9966"/>
                </a:solidFill>
                <a:latin typeface="Calibri" charset="0"/>
              </a:rPr>
              <a:t>1) Witaminy </a:t>
            </a:r>
            <a:r>
              <a:rPr lang="pl-PL" altLang="pl-PL" sz="2400">
                <a:solidFill>
                  <a:srgbClr val="FF9966"/>
                </a:solidFill>
                <a:latin typeface="Calibri" charset="0"/>
              </a:rPr>
              <a:t>- badania dowodzą, że poziom stresu spada gwałtownie dzięki witaminom z grupy B. Największą skuteczność zapewnia przyjmowanie tych witamin łącznie z minerałami. Dlatego też wielu lekarzy zaleca codzienną wzmacniającą dawkę multiwitamin z dodatkiem minerałów. Trzeba zachować ostrożność wobec makrowitamin (bardzo wysokie dozowanie) i przyjmować je wyłącznie w porozumieniu z lekarzem.</a:t>
            </a:r>
          </a:p>
        </p:txBody>
      </p:sp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79725" y="3779838"/>
            <a:ext cx="3060700" cy="2933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457200" y="333375"/>
            <a:ext cx="8229600" cy="579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3200" b="1">
              <a:solidFill>
                <a:srgbClr val="FF9966"/>
              </a:solidFill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3200" b="1">
                <a:solidFill>
                  <a:srgbClr val="FF9966"/>
                </a:solidFill>
                <a:latin typeface="Calibri" charset="0"/>
              </a:rPr>
              <a:t>2) Gimnastyka </a:t>
            </a:r>
            <a:r>
              <a:rPr lang="pl-PL" altLang="pl-PL" sz="2400" b="1">
                <a:solidFill>
                  <a:srgbClr val="FF9966"/>
                </a:solidFill>
                <a:latin typeface="Calibri" charset="0"/>
              </a:rPr>
              <a:t>- </a:t>
            </a:r>
            <a:r>
              <a:rPr lang="pl-PL" altLang="pl-PL" sz="2400">
                <a:solidFill>
                  <a:srgbClr val="FF9966"/>
                </a:solidFill>
                <a:latin typeface="Calibri" charset="0"/>
              </a:rPr>
              <a:t>ćwiczenia fizyczne bardzo pomagają w eliminowaniu lub rozpraszaniu enzymów stresowych nagromadzonych w tkance mięśniowej. Ostatnie badania wykazują, że szybki 30-minutowy marsz, trzy razy w tygodniu, może nie tylko zmniejszyć wagę, ale też obniżyć poziom cholesterolu. </a:t>
            </a: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75" y="3286125"/>
            <a:ext cx="4619625" cy="2760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484" name="Tytuł 3"/>
          <p:cNvSpPr>
            <a:spLocks noGrp="1"/>
          </p:cNvSpPr>
          <p:nvPr>
            <p:ph type="title"/>
          </p:nvPr>
        </p:nvSpPr>
        <p:spPr>
          <a:xfrm>
            <a:off x="642938" y="0"/>
            <a:ext cx="7805737" cy="1141413"/>
          </a:xfrm>
        </p:spPr>
        <p:txBody>
          <a:bodyPr/>
          <a:lstStyle/>
          <a:p>
            <a:pPr algn="ctr"/>
            <a:r>
              <a:rPr lang="pl-PL" altLang="pl-PL" sz="3600" b="0" i="0" smtClean="0">
                <a:latin typeface="Calibri" charset="0"/>
              </a:rPr>
              <a:t>Radzenie sobie ze stresem (2)</a:t>
            </a:r>
            <a:endParaRPr lang="pl-PL" altLang="pl-PL" smtClean="0"/>
          </a:p>
        </p:txBody>
      </p:sp>
      <p:sp>
        <p:nvSpPr>
          <p:cNvPr id="20485" name="Symbol zastępczy zawartości 4"/>
          <p:cNvSpPr>
            <a:spLocks noGrp="1"/>
          </p:cNvSpPr>
          <p:nvPr>
            <p:ph idx="1"/>
          </p:nvPr>
        </p:nvSpPr>
        <p:spPr>
          <a:xfrm>
            <a:off x="571500" y="1500188"/>
            <a:ext cx="7954963" cy="4475162"/>
          </a:xfrm>
        </p:spPr>
        <p:txBody>
          <a:bodyPr/>
          <a:lstStyle/>
          <a:p>
            <a:endParaRPr lang="pl-PL" altLang="pl-PL" smtClean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500063" y="-214313"/>
            <a:ext cx="8229600" cy="579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3200" b="1">
              <a:solidFill>
                <a:srgbClr val="FF9966"/>
              </a:solidFill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3200" b="1">
              <a:solidFill>
                <a:srgbClr val="FF9966"/>
              </a:solidFill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3200" b="1">
                <a:solidFill>
                  <a:srgbClr val="FF9966"/>
                </a:solidFill>
                <a:latin typeface="Calibri" charset="0"/>
              </a:rPr>
              <a:t>3) Relaksacja </a:t>
            </a:r>
            <a:r>
              <a:rPr lang="pl-PL" altLang="pl-PL" sz="2400" b="1">
                <a:solidFill>
                  <a:srgbClr val="FF9966"/>
                </a:solidFill>
                <a:latin typeface="Calibri" charset="0"/>
              </a:rPr>
              <a:t>- </a:t>
            </a:r>
            <a:r>
              <a:rPr lang="pl-PL" altLang="pl-PL" sz="2400">
                <a:solidFill>
                  <a:srgbClr val="FF9966"/>
                </a:solidFill>
                <a:latin typeface="Calibri" charset="0"/>
              </a:rPr>
              <a:t>dla zachowania równowagi życiowej polecana jest zarówno relaksacja ciała, jak i umysłu, m. in. siedzenie na plaży obserwacja fal, słuchanie odprężającej muzyki, czy pozytywne myślenie o przyszłości.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3" cstate="print"/>
          <a:srcRect l="4968" t="4982" r="4968" b="4982"/>
          <a:stretch>
            <a:fillRect/>
          </a:stretch>
        </p:blipFill>
        <p:spPr bwMode="auto">
          <a:xfrm>
            <a:off x="2286000" y="3071813"/>
            <a:ext cx="4286250" cy="3151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1508" name="Tytuł 3"/>
          <p:cNvSpPr>
            <a:spLocks noGrp="1"/>
          </p:cNvSpPr>
          <p:nvPr>
            <p:ph type="title"/>
          </p:nvPr>
        </p:nvSpPr>
        <p:spPr>
          <a:xfrm>
            <a:off x="714375" y="0"/>
            <a:ext cx="7805738" cy="1141413"/>
          </a:xfrm>
        </p:spPr>
        <p:txBody>
          <a:bodyPr/>
          <a:lstStyle/>
          <a:p>
            <a:pPr algn="ctr"/>
            <a:r>
              <a:rPr lang="pl-PL" altLang="pl-PL" sz="3200" b="0" i="0" smtClean="0">
                <a:latin typeface="Calibri" charset="0"/>
              </a:rPr>
              <a:t>Radzenie sobie ze stresem (3)</a:t>
            </a:r>
            <a:endParaRPr lang="pl-PL" altLang="pl-PL" smtClean="0"/>
          </a:p>
        </p:txBody>
      </p:sp>
      <p:sp>
        <p:nvSpPr>
          <p:cNvPr id="21509" name="Symbol zastępczy zawartości 4"/>
          <p:cNvSpPr>
            <a:spLocks noGrp="1"/>
          </p:cNvSpPr>
          <p:nvPr>
            <p:ph idx="1"/>
          </p:nvPr>
        </p:nvSpPr>
        <p:spPr>
          <a:xfrm>
            <a:off x="500063" y="857250"/>
            <a:ext cx="7954962" cy="4475163"/>
          </a:xfrm>
        </p:spPr>
        <p:txBody>
          <a:bodyPr/>
          <a:lstStyle/>
          <a:p>
            <a:endParaRPr lang="pl-PL" altLang="pl-PL" smtClean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lIns="90000" tIns="45000" rIns="90000" bIns="45000" anchor="t"/>
          <a:lstStyle/>
          <a:p>
            <a:pPr algn="ctr"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4400" b="0" i="0" smtClean="0">
                <a:latin typeface="Calibri" charset="0"/>
              </a:rPr>
              <a:t>Jak definiujemy stres ?</a:t>
            </a: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341313" indent="-339725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pl-PL" altLang="pl-PL" sz="2400">
                <a:solidFill>
                  <a:srgbClr val="FF9966"/>
                </a:solidFill>
                <a:latin typeface="Calibri" charset="0"/>
              </a:rPr>
              <a:t>W pierwszej kolejności, kojarzy się każdemu z nas z czymś co negatywnie wpływa na nas i nasz organizm, z czymś co przynosi ujemne skutki, a my sami nie czujemy się z tym dobrze.</a:t>
            </a:r>
          </a:p>
          <a:p>
            <a:pPr marL="341313" indent="-339725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buFont typeface="Arial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pl-PL" altLang="pl-PL" sz="2400">
                <a:solidFill>
                  <a:srgbClr val="FF9966"/>
                </a:solidFill>
                <a:latin typeface="Calibri" charset="0"/>
              </a:rPr>
              <a:t>Stres jest definiowany w psychologii jako dynamiczna relacja adaptacyjna pomiędzy możliwościami jednostki, a wymogami sytuacji charakteryzująca się brakiem równowagi.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457200" y="260350"/>
            <a:ext cx="8229600" cy="5865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3200" b="1">
              <a:solidFill>
                <a:srgbClr val="FF9966"/>
              </a:solidFill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3200" b="1">
                <a:solidFill>
                  <a:srgbClr val="FF9966"/>
                </a:solidFill>
                <a:latin typeface="Calibri" charset="0"/>
              </a:rPr>
              <a:t>4) Rodzina i przyjaciele </a:t>
            </a:r>
            <a:r>
              <a:rPr lang="pl-PL" altLang="pl-PL" sz="2400" b="1">
                <a:solidFill>
                  <a:srgbClr val="FF9966"/>
                </a:solidFill>
                <a:latin typeface="Calibri" charset="0"/>
              </a:rPr>
              <a:t>- </a:t>
            </a:r>
            <a:r>
              <a:rPr lang="pl-PL" altLang="pl-PL" sz="2400">
                <a:solidFill>
                  <a:srgbClr val="FF9966"/>
                </a:solidFill>
                <a:latin typeface="Calibri" charset="0"/>
              </a:rPr>
              <a:t>towarzystwo przyjaciół pozytywnie nastawionych do życia jest wielce korzystne, a nawet konieczne do zachowania równowagi życiowej. Zaangażowanie się w sprawy służbowe, zapoznanie się z sąsiadami, branie udziału w ważnych spotkaniach rodzinnych oraz otwarcie się na poznawanie nowych ludzi. To wszystko pomaga nam skutecznie zwalczać stres.</a:t>
            </a: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13" y="3429000"/>
            <a:ext cx="4451350" cy="2967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2532" name="Tytuł 3"/>
          <p:cNvSpPr>
            <a:spLocks noGrp="1"/>
          </p:cNvSpPr>
          <p:nvPr>
            <p:ph type="title"/>
          </p:nvPr>
        </p:nvSpPr>
        <p:spPr>
          <a:xfrm>
            <a:off x="642938" y="0"/>
            <a:ext cx="7805737" cy="1141413"/>
          </a:xfrm>
        </p:spPr>
        <p:txBody>
          <a:bodyPr/>
          <a:lstStyle/>
          <a:p>
            <a:pPr algn="ctr"/>
            <a:r>
              <a:rPr lang="pl-PL" altLang="pl-PL" sz="3600" b="0" i="0" smtClean="0">
                <a:latin typeface="Calibri" charset="0"/>
              </a:rPr>
              <a:t>Radzenie sobie ze stresem (4)</a:t>
            </a:r>
            <a:endParaRPr lang="pl-PL" altLang="pl-PL" smtClean="0"/>
          </a:p>
        </p:txBody>
      </p:sp>
      <p:sp>
        <p:nvSpPr>
          <p:cNvPr id="22533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 smtClean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671513" y="255588"/>
            <a:ext cx="7807325" cy="1143000"/>
          </a:xfrm>
        </p:spPr>
        <p:txBody>
          <a:bodyPr/>
          <a:lstStyle/>
          <a:p>
            <a:pPr algn="ctr" eaLnBrk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71513" y="1781175"/>
            <a:ext cx="7956550" cy="4476750"/>
          </a:xfrm>
        </p:spPr>
        <p:txBody>
          <a:bodyPr tIns="0" anchor="ctr"/>
          <a:lstStyle/>
          <a:p>
            <a:pPr marL="0" indent="0" algn="ctr" eaLnBrk="1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3600" smtClean="0"/>
              <a:t>Dziękujemy za uwagę!</a:t>
            </a:r>
            <a:endParaRPr lang="pl-PL" altLang="pl-PL" sz="3600" smtClean="0">
              <a:solidFill>
                <a:srgbClr val="CCCCCC"/>
              </a:solidFill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500063" y="214313"/>
            <a:ext cx="8229600" cy="1143000"/>
          </a:xfrm>
        </p:spPr>
        <p:txBody>
          <a:bodyPr lIns="90000" tIns="45000" rIns="90000" bIns="45000" anchor="t"/>
          <a:lstStyle/>
          <a:p>
            <a:pPr algn="ctr"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4400" b="0" u="sng" smtClean="0">
                <a:latin typeface="Calibri" charset="0"/>
              </a:rPr>
              <a:t>Rodzaje stresu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500063" y="17145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341313" indent="-339725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pl-PL" altLang="pl-PL" sz="4000" b="1">
                <a:solidFill>
                  <a:srgbClr val="FF9966"/>
                </a:solidFill>
                <a:latin typeface="Calibri" charset="0"/>
              </a:rPr>
              <a:t>	Stres biologiczny (somatyczny) </a:t>
            </a:r>
            <a:r>
              <a:rPr lang="pl-PL" altLang="pl-PL" sz="2400">
                <a:solidFill>
                  <a:srgbClr val="FF9966"/>
                </a:solidFill>
                <a:latin typeface="Calibri" charset="0"/>
              </a:rPr>
              <a:t>– </a:t>
            </a:r>
          </a:p>
          <a:p>
            <a:pPr marL="341313" indent="-339725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pl-PL" altLang="pl-PL" sz="2400">
                <a:solidFill>
                  <a:srgbClr val="FF9966"/>
                </a:solidFill>
                <a:latin typeface="Calibri" charset="0"/>
              </a:rPr>
              <a:t>	w sytuacjach zagrażających życiu, lub zdrowiu.</a:t>
            </a:r>
            <a:br>
              <a:rPr lang="pl-PL" altLang="pl-PL" sz="2400">
                <a:solidFill>
                  <a:srgbClr val="FF9966"/>
                </a:solidFill>
                <a:latin typeface="Calibri" charset="0"/>
              </a:rPr>
            </a:br>
            <a:r>
              <a:rPr lang="pl-PL" altLang="pl-PL" sz="2400">
                <a:solidFill>
                  <a:srgbClr val="FF9966"/>
                </a:solidFill>
                <a:latin typeface="Calibri" charset="0"/>
              </a:rPr>
              <a:t>Przyśpieszeniu ulega tętno, więcej krwi płynie do mięśni i mózgu a mniej do skóry</a:t>
            </a:r>
            <a:br>
              <a:rPr lang="pl-PL" altLang="pl-PL" sz="2400">
                <a:solidFill>
                  <a:srgbClr val="FF9966"/>
                </a:solidFill>
                <a:latin typeface="Calibri" charset="0"/>
              </a:rPr>
            </a:br>
            <a:r>
              <a:rPr lang="pl-PL" altLang="pl-PL" sz="2400">
                <a:solidFill>
                  <a:srgbClr val="FF9966"/>
                </a:solidFill>
                <a:latin typeface="Calibri" charset="0"/>
              </a:rPr>
              <a:t>i narządów trawiennych. Proces ten angażuje zwiększone wydzielanie adrenaliny.</a:t>
            </a: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457200" y="188913"/>
            <a:ext cx="8229600" cy="593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341313" indent="-339725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pl-PL" altLang="pl-PL" sz="4000">
                <a:solidFill>
                  <a:srgbClr val="FF9966"/>
                </a:solidFill>
                <a:latin typeface="Calibri" charset="0"/>
              </a:rPr>
              <a:t>	</a:t>
            </a:r>
          </a:p>
          <a:p>
            <a:pPr marL="341313" indent="-339725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pl-PL" altLang="pl-PL" sz="4000">
                <a:solidFill>
                  <a:srgbClr val="FF9966"/>
                </a:solidFill>
                <a:latin typeface="Calibri" charset="0"/>
              </a:rPr>
              <a:t>	Stres psychologiczny </a:t>
            </a:r>
            <a:endParaRPr lang="pl-PL" altLang="pl-PL" sz="2400">
              <a:solidFill>
                <a:srgbClr val="FF9966"/>
              </a:solidFill>
              <a:latin typeface="Calibri" charset="0"/>
            </a:endParaRPr>
          </a:p>
          <a:p>
            <a:pPr marL="341313" indent="-339725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pl-PL" altLang="pl-PL" sz="2400">
                <a:solidFill>
                  <a:srgbClr val="FF9966"/>
                </a:solidFill>
                <a:latin typeface="Calibri" charset="0"/>
              </a:rPr>
              <a:t>	</a:t>
            </a:r>
          </a:p>
          <a:p>
            <a:pPr marL="341313" indent="-339725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pl-PL" altLang="pl-PL" sz="2400">
                <a:solidFill>
                  <a:srgbClr val="FF9966"/>
                </a:solidFill>
                <a:latin typeface="Calibri" charset="0"/>
              </a:rPr>
              <a:t>	wywołany jest postrzeganiem niebezpieczeństwa w otoczeniu - może być ono realne lub wyobrażone; presją z zewnątrz - postrzeganie postawionego zadania, jako zbyt trudne, nieodpowiedniego do umiejętności. Źródło stresu tkwi w nas. Może wywoływać go pośpiech, bądź też złe stosunki z partnerem.</a:t>
            </a:r>
          </a:p>
        </p:txBody>
      </p:sp>
      <p:sp>
        <p:nvSpPr>
          <p:cNvPr id="5123" name="Tytuł 2"/>
          <p:cNvSpPr>
            <a:spLocks noGrp="1"/>
          </p:cNvSpPr>
          <p:nvPr>
            <p:ph type="title"/>
          </p:nvPr>
        </p:nvSpPr>
        <p:spPr>
          <a:xfrm>
            <a:off x="714375" y="0"/>
            <a:ext cx="7805738" cy="1141413"/>
          </a:xfrm>
        </p:spPr>
        <p:txBody>
          <a:bodyPr/>
          <a:lstStyle/>
          <a:p>
            <a:pPr algn="ctr"/>
            <a:r>
              <a:rPr lang="pl-PL" altLang="pl-PL" sz="3600" b="0" u="sng" smtClean="0">
                <a:latin typeface="Calibri" charset="0"/>
              </a:rPr>
              <a:t>Rodzaje stresu (2)</a:t>
            </a:r>
            <a:endParaRPr lang="pl-PL" altLang="pl-PL" smtClean="0"/>
          </a:p>
        </p:txBody>
      </p:sp>
      <p:sp>
        <p:nvSpPr>
          <p:cNvPr id="512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500063" y="1143000"/>
            <a:ext cx="8229600" cy="5865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341313" indent="-339725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pl-PL" altLang="pl-PL" sz="4000" b="1">
                <a:solidFill>
                  <a:srgbClr val="FF9966"/>
                </a:solidFill>
                <a:latin typeface="Calibri" charset="0"/>
              </a:rPr>
              <a:t>	Stres moralny (psychospołeczny) </a:t>
            </a:r>
            <a:endParaRPr lang="pl-PL" altLang="pl-PL" sz="2400">
              <a:solidFill>
                <a:srgbClr val="FF9966"/>
              </a:solidFill>
              <a:latin typeface="Calibri" charset="0"/>
            </a:endParaRPr>
          </a:p>
          <a:p>
            <a:pPr marL="341313" indent="-339725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pl-PL" altLang="pl-PL" sz="2400">
                <a:solidFill>
                  <a:srgbClr val="FF9966"/>
                </a:solidFill>
                <a:latin typeface="Calibri" charset="0"/>
              </a:rPr>
              <a:t>	 </a:t>
            </a:r>
          </a:p>
          <a:p>
            <a:pPr marL="341313" indent="-339725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SzPct val="45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pl-PL" altLang="pl-PL" sz="2400">
                <a:solidFill>
                  <a:srgbClr val="FF9966"/>
                </a:solidFill>
                <a:latin typeface="Calibri" charset="0"/>
              </a:rPr>
              <a:t>	jest związany ze strukturą życia społecznego</a:t>
            </a:r>
            <a:br>
              <a:rPr lang="pl-PL" altLang="pl-PL" sz="2400">
                <a:solidFill>
                  <a:srgbClr val="FF9966"/>
                </a:solidFill>
                <a:latin typeface="Calibri" charset="0"/>
              </a:rPr>
            </a:br>
            <a:r>
              <a:rPr lang="pl-PL" altLang="pl-PL" sz="2400">
                <a:solidFill>
                  <a:srgbClr val="FF9966"/>
                </a:solidFill>
                <a:latin typeface="Calibri" charset="0"/>
              </a:rPr>
              <a:t>i z oceną naszego postępowania przez innych ludzi. Każdy człowiek w swoim życiu kieruje się określonymi normami etycznymi, przyjaźnią, uczciwością – jednym słowem uczuciami według ustalonych i powszechnie przyjętych wartości w danym społeczeństwie. Gdy ktoś ocenia nasze postępowanie, wywołuje w nas stres.</a:t>
            </a:r>
          </a:p>
        </p:txBody>
      </p:sp>
      <p:sp>
        <p:nvSpPr>
          <p:cNvPr id="6147" name="Tytuł 2"/>
          <p:cNvSpPr>
            <a:spLocks noGrp="1"/>
          </p:cNvSpPr>
          <p:nvPr>
            <p:ph type="title"/>
          </p:nvPr>
        </p:nvSpPr>
        <p:spPr>
          <a:xfrm>
            <a:off x="642938" y="0"/>
            <a:ext cx="7805737" cy="1141413"/>
          </a:xfrm>
        </p:spPr>
        <p:txBody>
          <a:bodyPr/>
          <a:lstStyle/>
          <a:p>
            <a:pPr algn="ctr"/>
            <a:r>
              <a:rPr lang="pl-PL" altLang="pl-PL" sz="3200" b="0" u="sng" smtClean="0">
                <a:latin typeface="Calibri" charset="0"/>
              </a:rPr>
              <a:t>Rodzaje stresu (3)</a:t>
            </a:r>
            <a:endParaRPr lang="pl-PL" altLang="pl-PL" smtClean="0"/>
          </a:p>
        </p:txBody>
      </p:sp>
      <p:sp>
        <p:nvSpPr>
          <p:cNvPr id="6148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 smtClean="0"/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457200" y="260350"/>
            <a:ext cx="8229600" cy="5865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r>
              <a:rPr lang="pl-PL" altLang="pl-PL" sz="2400">
                <a:solidFill>
                  <a:srgbClr val="FF9966"/>
                </a:solidFill>
                <a:latin typeface="Calibri" charset="0"/>
              </a:rPr>
              <a:t> </a:t>
            </a:r>
            <a:r>
              <a:rPr lang="pl-PL" altLang="pl-PL" sz="3200" b="1">
                <a:solidFill>
                  <a:srgbClr val="FF9966"/>
                </a:solidFill>
                <a:latin typeface="Calibri" charset="0"/>
              </a:rPr>
              <a:t>Dystres</a:t>
            </a:r>
            <a:endParaRPr lang="pl-PL" altLang="pl-PL" sz="2400">
              <a:solidFill>
                <a:srgbClr val="FF9966"/>
              </a:solidFill>
              <a:latin typeface="Calibri" charset="0"/>
            </a:endParaRPr>
          </a:p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r>
              <a:rPr lang="pl-PL" altLang="pl-PL" sz="2400">
                <a:solidFill>
                  <a:srgbClr val="FF9966"/>
                </a:solidFill>
                <a:latin typeface="Calibri" charset="0"/>
              </a:rPr>
              <a:t>negatywny długotrwały stres zakłócający równowagę psychiczną, obniżający jakość działania, często prowadzący do chorób układu nerwowego.</a:t>
            </a:r>
            <a:br>
              <a:rPr lang="pl-PL" altLang="pl-PL" sz="2400">
                <a:solidFill>
                  <a:srgbClr val="FF9966"/>
                </a:solidFill>
                <a:latin typeface="Calibri" charset="0"/>
              </a:rPr>
            </a:br>
            <a:r>
              <a:rPr lang="pl-PL" altLang="pl-PL" sz="2400">
                <a:solidFill>
                  <a:srgbClr val="FF9966"/>
                </a:solidFill>
                <a:latin typeface="Calibri" charset="0"/>
              </a:rPr>
              <a:t/>
            </a:r>
            <a:br>
              <a:rPr lang="pl-PL" altLang="pl-PL" sz="2400">
                <a:solidFill>
                  <a:srgbClr val="FF9966"/>
                </a:solidFill>
                <a:latin typeface="Calibri" charset="0"/>
              </a:rPr>
            </a:br>
            <a:r>
              <a:rPr lang="pl-PL" altLang="pl-PL" sz="3200" b="1">
                <a:solidFill>
                  <a:srgbClr val="FF9966"/>
                </a:solidFill>
                <a:latin typeface="Calibri" charset="0"/>
              </a:rPr>
              <a:t>	Eustres 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r>
              <a:rPr lang="pl-PL" altLang="pl-PL" sz="2400">
                <a:solidFill>
                  <a:srgbClr val="FF9966"/>
                </a:solidFill>
                <a:latin typeface="Calibri" charset="0"/>
              </a:rPr>
              <a:t>tzw. „dobry stres” - krótkotrwały stres, lekki i przyjemny, pozytywny</a:t>
            </a:r>
            <a:br>
              <a:rPr lang="pl-PL" altLang="pl-PL" sz="2400">
                <a:solidFill>
                  <a:srgbClr val="FF9966"/>
                </a:solidFill>
                <a:latin typeface="Calibri" charset="0"/>
              </a:rPr>
            </a:br>
            <a:r>
              <a:rPr lang="pl-PL" altLang="pl-PL" sz="2400">
                <a:solidFill>
                  <a:srgbClr val="FF9966"/>
                </a:solidFill>
                <a:latin typeface="Calibri" charset="0"/>
              </a:rPr>
              <a:t>i wręcz potrzebny do działania zdrowego organizmu. 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2100" y="1779588"/>
            <a:ext cx="6176963" cy="4478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71513" y="255588"/>
            <a:ext cx="7808912" cy="1144587"/>
          </a:xfrm>
        </p:spPr>
        <p:txBody>
          <a:bodyPr tIns="2916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mtClean="0"/>
              <a:t>Schemat przedstawiający próg pozytywnego działania stresu: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500063" y="285750"/>
            <a:ext cx="8229600" cy="1143000"/>
          </a:xfrm>
        </p:spPr>
        <p:txBody>
          <a:bodyPr lIns="90000" tIns="45000" rIns="90000" bIns="45000" anchor="t"/>
          <a:lstStyle/>
          <a:p>
            <a:pPr algn="ctr"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4400" b="0" i="0" smtClean="0">
                <a:latin typeface="Calibri" charset="0"/>
              </a:rPr>
              <a:t>Objawy stresu</a:t>
            </a: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428625" y="200025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514350" indent="-511175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SzPct val="45000"/>
              <a:buFontTx/>
              <a:buNone/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</a:tabLst>
            </a:pPr>
            <a:r>
              <a:rPr lang="pl-PL" altLang="pl-PL" sz="3200" b="1">
                <a:solidFill>
                  <a:srgbClr val="FF9966"/>
                </a:solidFill>
                <a:latin typeface="Calibri" charset="0"/>
              </a:rPr>
              <a:t>1) Krótkotrwałe symptomy fizyczne </a:t>
            </a:r>
            <a:r>
              <a:rPr lang="pl-PL" altLang="pl-PL" sz="2400">
                <a:solidFill>
                  <a:srgbClr val="FF9966"/>
                </a:solidFill>
                <a:latin typeface="Calibri" charset="0"/>
              </a:rPr>
              <a:t>- są to biologiczne objawy stresu. Pojawiają się najczęściej w sytuacji bezpośredniego, zwłaszcza fizycznego, zagrożenia z zewnątrz. </a:t>
            </a:r>
          </a:p>
          <a:p>
            <a:pPr marL="514350" indent="-511175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</a:tabLst>
            </a:pPr>
            <a:r>
              <a:rPr lang="pl-PL" altLang="pl-PL" sz="2400">
                <a:solidFill>
                  <a:srgbClr val="FF9966"/>
                </a:solidFill>
                <a:latin typeface="Calibri" charset="0"/>
              </a:rPr>
              <a:t>	Są skutkiem zwiększonego w sytuacji stresogennej wydzielania adrenaliny, nazywanej często hormonem stresu.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38" y="3786188"/>
            <a:ext cx="4060825" cy="2535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57200" y="260350"/>
            <a:ext cx="8229600" cy="5865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3600" b="1">
              <a:solidFill>
                <a:srgbClr val="FF9966"/>
              </a:solidFill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3600" b="1">
                <a:solidFill>
                  <a:srgbClr val="FF9966"/>
                </a:solidFill>
                <a:latin typeface="Calibri" charset="0"/>
              </a:rPr>
              <a:t>2) Krótkotrwałe symptomy psychiczne: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400">
                <a:solidFill>
                  <a:srgbClr val="FF9966"/>
                </a:solidFill>
                <a:latin typeface="Calibri" charset="0"/>
              </a:rPr>
              <a:t>		a) Zmiany w funkcjonowaniu umysłu (np. negatywne 			myślenie, pogorszenie umiejętności koncentracji )</a:t>
            </a:r>
          </a:p>
          <a:p>
            <a:pPr marL="741363" lvl="1" indent="-284163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400">
                <a:solidFill>
                  <a:srgbClr val="FF9966"/>
                </a:solidFill>
                <a:latin typeface="Calibri" charset="0"/>
              </a:rPr>
              <a:t>b) Obniżenie efektywności pracy (np. trudności z          	  	podejmowaniem decyzji)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400">
              <a:solidFill>
                <a:srgbClr val="FF9966"/>
              </a:solidFill>
              <a:latin typeface="Calibri" charset="0"/>
            </a:endParaRPr>
          </a:p>
        </p:txBody>
      </p:sp>
      <p:sp>
        <p:nvSpPr>
          <p:cNvPr id="11268" name="Tytuł 3"/>
          <p:cNvSpPr>
            <a:spLocks noGrp="1"/>
          </p:cNvSpPr>
          <p:nvPr>
            <p:ph type="title"/>
          </p:nvPr>
        </p:nvSpPr>
        <p:spPr>
          <a:xfrm>
            <a:off x="642938" y="0"/>
            <a:ext cx="7805737" cy="857250"/>
          </a:xfrm>
        </p:spPr>
        <p:txBody>
          <a:bodyPr/>
          <a:lstStyle/>
          <a:p>
            <a:pPr algn="ctr"/>
            <a:r>
              <a:rPr lang="pl-PL" altLang="pl-PL" smtClean="0"/>
              <a:t>Objawy stresu (2)</a:t>
            </a:r>
          </a:p>
        </p:txBody>
      </p:sp>
      <p:sp>
        <p:nvSpPr>
          <p:cNvPr id="11269" name="Symbol zastępczy zawartości 4"/>
          <p:cNvSpPr>
            <a:spLocks noGrp="1"/>
          </p:cNvSpPr>
          <p:nvPr>
            <p:ph idx="1"/>
          </p:nvPr>
        </p:nvSpPr>
        <p:spPr>
          <a:xfrm>
            <a:off x="642938" y="1643063"/>
            <a:ext cx="7954962" cy="4475162"/>
          </a:xfrm>
        </p:spPr>
        <p:txBody>
          <a:bodyPr/>
          <a:lstStyle/>
          <a:p>
            <a:endParaRPr lang="pl-PL" altLang="pl-PL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34529</TotalTime>
  <Words>576</Words>
  <Application>Microsoft Office PowerPoint</Application>
  <PresentationFormat>Pokaz na ekranie (4:3)</PresentationFormat>
  <Paragraphs>71</Paragraphs>
  <Slides>21</Slides>
  <Notes>21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2_Motyw pakietu Office</vt:lpstr>
      <vt:lpstr>STRES- wróg czy przyjaciel?</vt:lpstr>
      <vt:lpstr>Jak definiujemy stres ?</vt:lpstr>
      <vt:lpstr>Rodzaje stresu</vt:lpstr>
      <vt:lpstr>Rodzaje stresu (2)</vt:lpstr>
      <vt:lpstr>Rodzaje stresu (3)</vt:lpstr>
      <vt:lpstr>Slajd 6</vt:lpstr>
      <vt:lpstr>Schemat przedstawiający próg pozytywnego działania stresu:</vt:lpstr>
      <vt:lpstr>Objawy stresu</vt:lpstr>
      <vt:lpstr>Objawy stresu (2)</vt:lpstr>
      <vt:lpstr>Długotrwałe objawy stresu</vt:lpstr>
      <vt:lpstr> Najczęstsze fizyczne objawy długotrwałego stresu to:</vt:lpstr>
      <vt:lpstr>Długotrwałe objawy psychiczne i emocjonalne</vt:lpstr>
      <vt:lpstr>W stanach długotrwałego stresu charakterystyczne są między innymi:</vt:lpstr>
      <vt:lpstr>Sytuacje stresujące</vt:lpstr>
      <vt:lpstr>Fazy stresu</vt:lpstr>
      <vt:lpstr>Fazy stresu</vt:lpstr>
      <vt:lpstr>Radzenie sobie ze stresem</vt:lpstr>
      <vt:lpstr>Radzenie sobie ze stresem (2)</vt:lpstr>
      <vt:lpstr>Radzenie sobie ze stresem (3)</vt:lpstr>
      <vt:lpstr>Radzenie sobie ze stresem (4)</vt:lpstr>
      <vt:lpstr>Slajd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radzić sobie ze stresem</dc:title>
  <dc:creator>Zbyszek</dc:creator>
  <cp:lastModifiedBy>Pedagog</cp:lastModifiedBy>
  <cp:revision>9</cp:revision>
  <cp:lastPrinted>1601-01-01T00:00:00Z</cp:lastPrinted>
  <dcterms:created xsi:type="dcterms:W3CDTF">1601-01-01T00:00:00Z</dcterms:created>
  <dcterms:modified xsi:type="dcterms:W3CDTF">2020-03-18T09:10:15Z</dcterms:modified>
</cp:coreProperties>
</file>